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90" r:id="rId4"/>
    <p:sldId id="294" r:id="rId5"/>
    <p:sldId id="292" r:id="rId6"/>
    <p:sldId id="295" r:id="rId7"/>
    <p:sldId id="300" r:id="rId8"/>
    <p:sldId id="301" r:id="rId9"/>
    <p:sldId id="302" r:id="rId10"/>
    <p:sldId id="303" r:id="rId11"/>
    <p:sldId id="285" r:id="rId12"/>
    <p:sldId id="296" r:id="rId13"/>
    <p:sldId id="297" r:id="rId14"/>
    <p:sldId id="298" r:id="rId15"/>
    <p:sldId id="299" r:id="rId16"/>
    <p:sldId id="2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7" autoAdjust="0"/>
    <p:restoredTop sz="94660"/>
  </p:normalViewPr>
  <p:slideViewPr>
    <p:cSldViewPr snapToGrid="0">
      <p:cViewPr varScale="1">
        <p:scale>
          <a:sx n="110" d="100"/>
          <a:sy n="110" d="100"/>
        </p:scale>
        <p:origin x="10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8/29/2020</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8/29/2020</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Cereal Analysis and Clustering</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5A86-0A65-4E53-928D-8C631D964F02}"/>
              </a:ext>
            </a:extLst>
          </p:cNvPr>
          <p:cNvSpPr>
            <a:spLocks noGrp="1"/>
          </p:cNvSpPr>
          <p:nvPr>
            <p:ph type="title"/>
          </p:nvPr>
        </p:nvSpPr>
        <p:spPr/>
        <p:txBody>
          <a:bodyPr/>
          <a:lstStyle/>
          <a:p>
            <a:r>
              <a:rPr lang="en-US" dirty="0"/>
              <a:t>Principal Component Analysis</a:t>
            </a:r>
          </a:p>
        </p:txBody>
      </p:sp>
      <p:pic>
        <p:nvPicPr>
          <p:cNvPr id="7" name="Content Placeholder 6">
            <a:extLst>
              <a:ext uri="{FF2B5EF4-FFF2-40B4-BE49-F238E27FC236}">
                <a16:creationId xmlns:a16="http://schemas.microsoft.com/office/drawing/2014/main" id="{5E5A9827-C5DD-4CCD-A66B-3E029417D606}"/>
              </a:ext>
            </a:extLst>
          </p:cNvPr>
          <p:cNvPicPr>
            <a:picLocks noGrp="1" noChangeAspect="1"/>
          </p:cNvPicPr>
          <p:nvPr>
            <p:ph sz="half" idx="1"/>
          </p:nvPr>
        </p:nvPicPr>
        <p:blipFill>
          <a:blip r:embed="rId4"/>
          <a:stretch>
            <a:fillRect/>
          </a:stretch>
        </p:blipFill>
        <p:spPr>
          <a:xfrm>
            <a:off x="6729663" y="1690688"/>
            <a:ext cx="4876800" cy="4095750"/>
          </a:xfrm>
          <a:prstGeom prst="rect">
            <a:avLst/>
          </a:prstGeom>
        </p:spPr>
      </p:pic>
      <p:pic>
        <p:nvPicPr>
          <p:cNvPr id="5" name="Content Placeholder 4">
            <a:extLst>
              <a:ext uri="{FF2B5EF4-FFF2-40B4-BE49-F238E27FC236}">
                <a16:creationId xmlns:a16="http://schemas.microsoft.com/office/drawing/2014/main" id="{1CEE7A65-23F1-40F8-883A-86C701705EE9}"/>
              </a:ext>
            </a:extLst>
          </p:cNvPr>
          <p:cNvPicPr>
            <a:picLocks noGrp="1" noChangeAspect="1"/>
          </p:cNvPicPr>
          <p:nvPr>
            <p:ph sz="half" idx="2"/>
          </p:nvPr>
        </p:nvPicPr>
        <p:blipFill>
          <a:blip r:embed="rId5"/>
          <a:stretch>
            <a:fillRect/>
          </a:stretch>
        </p:blipFill>
        <p:spPr>
          <a:xfrm>
            <a:off x="838200" y="2188843"/>
            <a:ext cx="5181600" cy="3194188"/>
          </a:xfrm>
          <a:prstGeom prst="rect">
            <a:avLst/>
          </a:prstGeom>
        </p:spPr>
      </p:pic>
      <p:pic>
        <p:nvPicPr>
          <p:cNvPr id="8" name="PCA">
            <a:hlinkClick r:id="" action="ppaction://media"/>
            <a:extLst>
              <a:ext uri="{FF2B5EF4-FFF2-40B4-BE49-F238E27FC236}">
                <a16:creationId xmlns:a16="http://schemas.microsoft.com/office/drawing/2014/main" id="{804DA954-CEF5-4E3C-B372-D5A36CD499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326189"/>
            <a:ext cx="406400" cy="406400"/>
          </a:xfrm>
          <a:prstGeom prst="rect">
            <a:avLst/>
          </a:prstGeom>
        </p:spPr>
      </p:pic>
    </p:spTree>
    <p:extLst>
      <p:ext uri="{BB962C8B-B14F-4D97-AF65-F5344CB8AC3E}">
        <p14:creationId xmlns:p14="http://schemas.microsoft.com/office/powerpoint/2010/main" val="99934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K-Means: Elbow Test</a:t>
            </a:r>
          </a:p>
        </p:txBody>
      </p:sp>
      <p:sp>
        <p:nvSpPr>
          <p:cNvPr id="15" name="Content Placeholder 2">
            <a:extLst>
              <a:ext uri="{FF2B5EF4-FFF2-40B4-BE49-F238E27FC236}">
                <a16:creationId xmlns:a16="http://schemas.microsoft.com/office/drawing/2014/main" id="{9F8F5B84-F964-4CC8-8102-2478E1CC53B2}"/>
              </a:ext>
            </a:extLst>
          </p:cNvPr>
          <p:cNvSpPr>
            <a:spLocks noGrp="1"/>
          </p:cNvSpPr>
          <p:nvPr>
            <p:ph sz="half" idx="1"/>
          </p:nvPr>
        </p:nvSpPr>
        <p:spPr>
          <a:xfrm>
            <a:off x="693057" y="2565990"/>
            <a:ext cx="4815722" cy="4778239"/>
          </a:xfrm>
        </p:spPr>
        <p:txBody>
          <a:bodyPr>
            <a:normAutofit/>
          </a:bodyPr>
          <a:lstStyle/>
          <a:p>
            <a:r>
              <a:rPr lang="en-US" dirty="0"/>
              <a:t>Elbow test suggests no best-case number of clusters</a:t>
            </a:r>
          </a:p>
          <a:p>
            <a:r>
              <a:rPr lang="en-US" dirty="0"/>
              <a:t>We’ve chosen to use two clusters since that works with our project goal</a:t>
            </a:r>
          </a:p>
        </p:txBody>
      </p:sp>
      <p:pic>
        <p:nvPicPr>
          <p:cNvPr id="3" name="Picture 2">
            <a:extLst>
              <a:ext uri="{FF2B5EF4-FFF2-40B4-BE49-F238E27FC236}">
                <a16:creationId xmlns:a16="http://schemas.microsoft.com/office/drawing/2014/main" id="{C8538310-6096-40CC-9570-11B88E598FF7}"/>
              </a:ext>
            </a:extLst>
          </p:cNvPr>
          <p:cNvPicPr>
            <a:picLocks noChangeAspect="1"/>
          </p:cNvPicPr>
          <p:nvPr/>
        </p:nvPicPr>
        <p:blipFill>
          <a:blip r:embed="rId4"/>
          <a:stretch>
            <a:fillRect/>
          </a:stretch>
        </p:blipFill>
        <p:spPr>
          <a:xfrm>
            <a:off x="5653922" y="2024789"/>
            <a:ext cx="5973116" cy="4259897"/>
          </a:xfrm>
          <a:prstGeom prst="rect">
            <a:avLst/>
          </a:prstGeom>
        </p:spPr>
      </p:pic>
      <p:pic>
        <p:nvPicPr>
          <p:cNvPr id="7" name="Recorded Sound">
            <a:hlinkClick r:id="" action="ppaction://media"/>
            <a:extLst>
              <a:ext uri="{FF2B5EF4-FFF2-40B4-BE49-F238E27FC236}">
                <a16:creationId xmlns:a16="http://schemas.microsoft.com/office/drawing/2014/main" id="{6BC3945E-6B5B-4CBE-A3B2-2416795A21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0325"/>
            <a:ext cx="609600" cy="609600"/>
          </a:xfrm>
          <a:prstGeom prst="rect">
            <a:avLst/>
          </a:prstGeom>
        </p:spPr>
      </p:pic>
    </p:spTree>
    <p:extLst>
      <p:ext uri="{BB962C8B-B14F-4D97-AF65-F5344CB8AC3E}">
        <p14:creationId xmlns:p14="http://schemas.microsoft.com/office/powerpoint/2010/main" val="189834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K-Means: Bar Graph of Clusters</a:t>
            </a:r>
          </a:p>
        </p:txBody>
      </p:sp>
      <p:sp>
        <p:nvSpPr>
          <p:cNvPr id="15" name="Content Placeholder 2">
            <a:extLst>
              <a:ext uri="{FF2B5EF4-FFF2-40B4-BE49-F238E27FC236}">
                <a16:creationId xmlns:a16="http://schemas.microsoft.com/office/drawing/2014/main" id="{9F8F5B84-F964-4CC8-8102-2478E1CC53B2}"/>
              </a:ext>
            </a:extLst>
          </p:cNvPr>
          <p:cNvSpPr>
            <a:spLocks noGrp="1"/>
          </p:cNvSpPr>
          <p:nvPr>
            <p:ph sz="half" idx="1"/>
          </p:nvPr>
        </p:nvSpPr>
        <p:spPr>
          <a:xfrm>
            <a:off x="693057" y="2565990"/>
            <a:ext cx="4815722" cy="4778239"/>
          </a:xfrm>
        </p:spPr>
        <p:txBody>
          <a:bodyPr>
            <a:normAutofit/>
          </a:bodyPr>
          <a:lstStyle/>
          <a:p>
            <a:r>
              <a:rPr lang="en-US" dirty="0"/>
              <a:t>“Good for you” = Cluster 1</a:t>
            </a:r>
          </a:p>
          <a:p>
            <a:r>
              <a:rPr lang="en-US" dirty="0"/>
              <a:t>“Bad for you” = Cluster 2</a:t>
            </a:r>
          </a:p>
          <a:p>
            <a:endParaRPr lang="en-US" dirty="0"/>
          </a:p>
          <a:p>
            <a:r>
              <a:rPr lang="en-US" dirty="0"/>
              <a:t>The purple area indicates overlap between the clusters. </a:t>
            </a:r>
          </a:p>
        </p:txBody>
      </p:sp>
      <p:pic>
        <p:nvPicPr>
          <p:cNvPr id="4" name="Picture 3">
            <a:extLst>
              <a:ext uri="{FF2B5EF4-FFF2-40B4-BE49-F238E27FC236}">
                <a16:creationId xmlns:a16="http://schemas.microsoft.com/office/drawing/2014/main" id="{DE264D02-845E-43F3-B37F-2A6A66612AD1}"/>
              </a:ext>
            </a:extLst>
          </p:cNvPr>
          <p:cNvPicPr>
            <a:picLocks noChangeAspect="1"/>
          </p:cNvPicPr>
          <p:nvPr/>
        </p:nvPicPr>
        <p:blipFill>
          <a:blip r:embed="rId4"/>
          <a:stretch>
            <a:fillRect/>
          </a:stretch>
        </p:blipFill>
        <p:spPr>
          <a:xfrm>
            <a:off x="5605448" y="1856972"/>
            <a:ext cx="5976952" cy="4342372"/>
          </a:xfrm>
          <a:prstGeom prst="rect">
            <a:avLst/>
          </a:prstGeom>
        </p:spPr>
      </p:pic>
      <p:pic>
        <p:nvPicPr>
          <p:cNvPr id="5" name="Recorded Sound">
            <a:hlinkClick r:id="" action="ppaction://media"/>
            <a:extLst>
              <a:ext uri="{FF2B5EF4-FFF2-40B4-BE49-F238E27FC236}">
                <a16:creationId xmlns:a16="http://schemas.microsoft.com/office/drawing/2014/main" id="{66DB8166-16D1-4C5C-A07D-CC4AC5B099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44412"/>
            <a:ext cx="609600" cy="609600"/>
          </a:xfrm>
          <a:prstGeom prst="rect">
            <a:avLst/>
          </a:prstGeom>
        </p:spPr>
      </p:pic>
    </p:spTree>
    <p:extLst>
      <p:ext uri="{BB962C8B-B14F-4D97-AF65-F5344CB8AC3E}">
        <p14:creationId xmlns:p14="http://schemas.microsoft.com/office/powerpoint/2010/main" val="94875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K-Means: Scatterplot of Clusters (based on Calories)</a:t>
            </a:r>
          </a:p>
        </p:txBody>
      </p:sp>
      <p:sp>
        <p:nvSpPr>
          <p:cNvPr id="15" name="Content Placeholder 2">
            <a:extLst>
              <a:ext uri="{FF2B5EF4-FFF2-40B4-BE49-F238E27FC236}">
                <a16:creationId xmlns:a16="http://schemas.microsoft.com/office/drawing/2014/main" id="{9F8F5B84-F964-4CC8-8102-2478E1CC53B2}"/>
              </a:ext>
            </a:extLst>
          </p:cNvPr>
          <p:cNvSpPr>
            <a:spLocks noGrp="1"/>
          </p:cNvSpPr>
          <p:nvPr>
            <p:ph sz="half" idx="1"/>
          </p:nvPr>
        </p:nvSpPr>
        <p:spPr>
          <a:xfrm>
            <a:off x="693057" y="2565990"/>
            <a:ext cx="4815722" cy="2891381"/>
          </a:xfrm>
        </p:spPr>
        <p:txBody>
          <a:bodyPr>
            <a:normAutofit/>
          </a:bodyPr>
          <a:lstStyle/>
          <a:p>
            <a:r>
              <a:rPr lang="en-US" dirty="0"/>
              <a:t>“Good for you” = Cluster 1</a:t>
            </a:r>
          </a:p>
          <a:p>
            <a:r>
              <a:rPr lang="en-US" dirty="0"/>
              <a:t>“Bad for you” = Cluster 2</a:t>
            </a:r>
          </a:p>
          <a:p>
            <a:endParaRPr lang="en-US" dirty="0"/>
          </a:p>
          <a:p>
            <a:r>
              <a:rPr lang="en-US" dirty="0"/>
              <a:t>Calorie content has a negative correlation to rating.</a:t>
            </a:r>
          </a:p>
        </p:txBody>
      </p:sp>
      <p:pic>
        <p:nvPicPr>
          <p:cNvPr id="3" name="Picture 2">
            <a:extLst>
              <a:ext uri="{FF2B5EF4-FFF2-40B4-BE49-F238E27FC236}">
                <a16:creationId xmlns:a16="http://schemas.microsoft.com/office/drawing/2014/main" id="{A538E9A8-F6C6-4B6E-9620-061F607BDF4D}"/>
              </a:ext>
            </a:extLst>
          </p:cNvPr>
          <p:cNvPicPr>
            <a:picLocks noChangeAspect="1"/>
          </p:cNvPicPr>
          <p:nvPr/>
        </p:nvPicPr>
        <p:blipFill>
          <a:blip r:embed="rId4"/>
          <a:stretch>
            <a:fillRect/>
          </a:stretch>
        </p:blipFill>
        <p:spPr>
          <a:xfrm>
            <a:off x="5610618" y="1690688"/>
            <a:ext cx="5888325" cy="4190465"/>
          </a:xfrm>
          <a:prstGeom prst="rect">
            <a:avLst/>
          </a:prstGeom>
        </p:spPr>
      </p:pic>
      <p:pic>
        <p:nvPicPr>
          <p:cNvPr id="7" name="Recorded Sound">
            <a:hlinkClick r:id="" action="ppaction://media"/>
            <a:extLst>
              <a:ext uri="{FF2B5EF4-FFF2-40B4-BE49-F238E27FC236}">
                <a16:creationId xmlns:a16="http://schemas.microsoft.com/office/drawing/2014/main" id="{0552D58F-7267-4D20-8C68-23A096E037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48389"/>
            <a:ext cx="609600" cy="609600"/>
          </a:xfrm>
          <a:prstGeom prst="rect">
            <a:avLst/>
          </a:prstGeom>
        </p:spPr>
      </p:pic>
    </p:spTree>
    <p:extLst>
      <p:ext uri="{BB962C8B-B14F-4D97-AF65-F5344CB8AC3E}">
        <p14:creationId xmlns:p14="http://schemas.microsoft.com/office/powerpoint/2010/main" val="188741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3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K-Means: Additional Scatterplots of Clusters</a:t>
            </a:r>
          </a:p>
        </p:txBody>
      </p:sp>
      <p:pic>
        <p:nvPicPr>
          <p:cNvPr id="6" name="Picture 5">
            <a:extLst>
              <a:ext uri="{FF2B5EF4-FFF2-40B4-BE49-F238E27FC236}">
                <a16:creationId xmlns:a16="http://schemas.microsoft.com/office/drawing/2014/main" id="{30017982-DEB6-4EE7-991F-8BC4CD3ED2C7}"/>
              </a:ext>
            </a:extLst>
          </p:cNvPr>
          <p:cNvPicPr>
            <a:picLocks noChangeAspect="1"/>
          </p:cNvPicPr>
          <p:nvPr/>
        </p:nvPicPr>
        <p:blipFill>
          <a:blip r:embed="rId2"/>
          <a:stretch>
            <a:fillRect/>
          </a:stretch>
        </p:blipFill>
        <p:spPr>
          <a:xfrm>
            <a:off x="514351" y="2091997"/>
            <a:ext cx="2653730" cy="1946445"/>
          </a:xfrm>
          <a:prstGeom prst="rect">
            <a:avLst/>
          </a:prstGeom>
        </p:spPr>
      </p:pic>
      <p:pic>
        <p:nvPicPr>
          <p:cNvPr id="8" name="Picture 7">
            <a:extLst>
              <a:ext uri="{FF2B5EF4-FFF2-40B4-BE49-F238E27FC236}">
                <a16:creationId xmlns:a16="http://schemas.microsoft.com/office/drawing/2014/main" id="{17825779-81A5-4721-B992-61D672AED43C}"/>
              </a:ext>
            </a:extLst>
          </p:cNvPr>
          <p:cNvPicPr>
            <a:picLocks noChangeAspect="1"/>
          </p:cNvPicPr>
          <p:nvPr/>
        </p:nvPicPr>
        <p:blipFill>
          <a:blip r:embed="rId3"/>
          <a:stretch>
            <a:fillRect/>
          </a:stretch>
        </p:blipFill>
        <p:spPr>
          <a:xfrm>
            <a:off x="3159625" y="2076344"/>
            <a:ext cx="2674940" cy="1946445"/>
          </a:xfrm>
          <a:prstGeom prst="rect">
            <a:avLst/>
          </a:prstGeom>
        </p:spPr>
      </p:pic>
      <p:pic>
        <p:nvPicPr>
          <p:cNvPr id="9" name="Picture 8">
            <a:extLst>
              <a:ext uri="{FF2B5EF4-FFF2-40B4-BE49-F238E27FC236}">
                <a16:creationId xmlns:a16="http://schemas.microsoft.com/office/drawing/2014/main" id="{167B1503-523C-4FDA-81CB-FD5271540365}"/>
              </a:ext>
            </a:extLst>
          </p:cNvPr>
          <p:cNvPicPr>
            <a:picLocks noChangeAspect="1"/>
          </p:cNvPicPr>
          <p:nvPr/>
        </p:nvPicPr>
        <p:blipFill>
          <a:blip r:embed="rId4"/>
          <a:stretch>
            <a:fillRect/>
          </a:stretch>
        </p:blipFill>
        <p:spPr>
          <a:xfrm>
            <a:off x="5822947" y="2085336"/>
            <a:ext cx="2732945" cy="1952104"/>
          </a:xfrm>
          <a:prstGeom prst="rect">
            <a:avLst/>
          </a:prstGeom>
        </p:spPr>
      </p:pic>
      <p:pic>
        <p:nvPicPr>
          <p:cNvPr id="10" name="Picture 9">
            <a:extLst>
              <a:ext uri="{FF2B5EF4-FFF2-40B4-BE49-F238E27FC236}">
                <a16:creationId xmlns:a16="http://schemas.microsoft.com/office/drawing/2014/main" id="{669099F3-A650-4BA9-AE89-D117A2280903}"/>
              </a:ext>
            </a:extLst>
          </p:cNvPr>
          <p:cNvPicPr>
            <a:picLocks noChangeAspect="1"/>
          </p:cNvPicPr>
          <p:nvPr/>
        </p:nvPicPr>
        <p:blipFill>
          <a:blip r:embed="rId5"/>
          <a:stretch>
            <a:fillRect/>
          </a:stretch>
        </p:blipFill>
        <p:spPr>
          <a:xfrm>
            <a:off x="8599690" y="2070093"/>
            <a:ext cx="2710312" cy="1957762"/>
          </a:xfrm>
          <a:prstGeom prst="rect">
            <a:avLst/>
          </a:prstGeom>
        </p:spPr>
      </p:pic>
      <p:pic>
        <p:nvPicPr>
          <p:cNvPr id="11" name="Picture 10">
            <a:extLst>
              <a:ext uri="{FF2B5EF4-FFF2-40B4-BE49-F238E27FC236}">
                <a16:creationId xmlns:a16="http://schemas.microsoft.com/office/drawing/2014/main" id="{CCCC15F6-22F0-43DB-91D5-1EFBBB0E289A}"/>
              </a:ext>
            </a:extLst>
          </p:cNvPr>
          <p:cNvPicPr>
            <a:picLocks noChangeAspect="1"/>
          </p:cNvPicPr>
          <p:nvPr/>
        </p:nvPicPr>
        <p:blipFill>
          <a:blip r:embed="rId6"/>
          <a:stretch>
            <a:fillRect/>
          </a:stretch>
        </p:blipFill>
        <p:spPr>
          <a:xfrm>
            <a:off x="514351" y="4259827"/>
            <a:ext cx="2766895" cy="1957762"/>
          </a:xfrm>
          <a:prstGeom prst="rect">
            <a:avLst/>
          </a:prstGeom>
        </p:spPr>
      </p:pic>
      <p:pic>
        <p:nvPicPr>
          <p:cNvPr id="12" name="Picture 11">
            <a:extLst>
              <a:ext uri="{FF2B5EF4-FFF2-40B4-BE49-F238E27FC236}">
                <a16:creationId xmlns:a16="http://schemas.microsoft.com/office/drawing/2014/main" id="{2F084C00-53CB-4606-B7F3-C0BEF67DCE3A}"/>
              </a:ext>
            </a:extLst>
          </p:cNvPr>
          <p:cNvPicPr>
            <a:picLocks noChangeAspect="1"/>
          </p:cNvPicPr>
          <p:nvPr/>
        </p:nvPicPr>
        <p:blipFill>
          <a:blip r:embed="rId7"/>
          <a:stretch>
            <a:fillRect/>
          </a:stretch>
        </p:blipFill>
        <p:spPr>
          <a:xfrm>
            <a:off x="3281246" y="4271648"/>
            <a:ext cx="2715970" cy="1952104"/>
          </a:xfrm>
          <a:prstGeom prst="rect">
            <a:avLst/>
          </a:prstGeom>
        </p:spPr>
      </p:pic>
      <p:pic>
        <p:nvPicPr>
          <p:cNvPr id="13" name="Picture 12">
            <a:extLst>
              <a:ext uri="{FF2B5EF4-FFF2-40B4-BE49-F238E27FC236}">
                <a16:creationId xmlns:a16="http://schemas.microsoft.com/office/drawing/2014/main" id="{F8E9369C-9DC0-4F6A-8F8C-00464FB29326}"/>
              </a:ext>
            </a:extLst>
          </p:cNvPr>
          <p:cNvPicPr>
            <a:picLocks noChangeAspect="1"/>
          </p:cNvPicPr>
          <p:nvPr/>
        </p:nvPicPr>
        <p:blipFill>
          <a:blip r:embed="rId8"/>
          <a:stretch>
            <a:fillRect/>
          </a:stretch>
        </p:blipFill>
        <p:spPr>
          <a:xfrm>
            <a:off x="5997216" y="4259827"/>
            <a:ext cx="2749920" cy="1991712"/>
          </a:xfrm>
          <a:prstGeom prst="rect">
            <a:avLst/>
          </a:prstGeom>
        </p:spPr>
      </p:pic>
      <p:pic>
        <p:nvPicPr>
          <p:cNvPr id="14" name="Picture 13">
            <a:extLst>
              <a:ext uri="{FF2B5EF4-FFF2-40B4-BE49-F238E27FC236}">
                <a16:creationId xmlns:a16="http://schemas.microsoft.com/office/drawing/2014/main" id="{D3407C18-5333-41AC-9391-1EA6FBF7C35C}"/>
              </a:ext>
            </a:extLst>
          </p:cNvPr>
          <p:cNvPicPr>
            <a:picLocks noChangeAspect="1"/>
          </p:cNvPicPr>
          <p:nvPr/>
        </p:nvPicPr>
        <p:blipFill>
          <a:blip r:embed="rId9"/>
          <a:stretch>
            <a:fillRect/>
          </a:stretch>
        </p:blipFill>
        <p:spPr>
          <a:xfrm>
            <a:off x="8715261" y="4279631"/>
            <a:ext cx="2766895" cy="1952104"/>
          </a:xfrm>
          <a:prstGeom prst="rect">
            <a:avLst/>
          </a:prstGeom>
        </p:spPr>
      </p:pic>
      <p:sp>
        <p:nvSpPr>
          <p:cNvPr id="19" name="Content Placeholder 2">
            <a:extLst>
              <a:ext uri="{FF2B5EF4-FFF2-40B4-BE49-F238E27FC236}">
                <a16:creationId xmlns:a16="http://schemas.microsoft.com/office/drawing/2014/main" id="{6A6C978A-FEBF-418D-B8F9-AE5B32A50F0C}"/>
              </a:ext>
            </a:extLst>
          </p:cNvPr>
          <p:cNvSpPr>
            <a:spLocks noGrp="1"/>
          </p:cNvSpPr>
          <p:nvPr>
            <p:ph sz="half" idx="1"/>
          </p:nvPr>
        </p:nvSpPr>
        <p:spPr>
          <a:xfrm>
            <a:off x="729864" y="1339521"/>
            <a:ext cx="10515599" cy="770896"/>
          </a:xfrm>
        </p:spPr>
        <p:txBody>
          <a:bodyPr numCol="2">
            <a:noAutofit/>
          </a:bodyPr>
          <a:lstStyle/>
          <a:p>
            <a:r>
              <a:rPr lang="en-US" dirty="0"/>
              <a:t>“Good for you” = Cluster </a:t>
            </a:r>
          </a:p>
          <a:p>
            <a:endParaRPr lang="en-US" dirty="0"/>
          </a:p>
          <a:p>
            <a:r>
              <a:rPr lang="en-US" dirty="0"/>
              <a:t>“Bad for you” = Cluster 2</a:t>
            </a:r>
          </a:p>
        </p:txBody>
      </p:sp>
    </p:spTree>
    <p:extLst>
      <p:ext uri="{BB962C8B-B14F-4D97-AF65-F5344CB8AC3E}">
        <p14:creationId xmlns:p14="http://schemas.microsoft.com/office/powerpoint/2010/main" val="2692145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Results: Top 10 Lists</a:t>
            </a:r>
          </a:p>
        </p:txBody>
      </p:sp>
      <p:sp>
        <p:nvSpPr>
          <p:cNvPr id="15" name="Content Placeholder 2">
            <a:extLst>
              <a:ext uri="{FF2B5EF4-FFF2-40B4-BE49-F238E27FC236}">
                <a16:creationId xmlns:a16="http://schemas.microsoft.com/office/drawing/2014/main" id="{E72FB69D-22CC-4048-80BF-C37A1C880C61}"/>
              </a:ext>
            </a:extLst>
          </p:cNvPr>
          <p:cNvSpPr>
            <a:spLocks noGrp="1"/>
          </p:cNvSpPr>
          <p:nvPr>
            <p:ph sz="half" idx="1"/>
          </p:nvPr>
        </p:nvSpPr>
        <p:spPr>
          <a:xfrm>
            <a:off x="478212" y="2079761"/>
            <a:ext cx="4589088" cy="4778239"/>
          </a:xfrm>
        </p:spPr>
        <p:txBody>
          <a:bodyPr>
            <a:normAutofit/>
          </a:bodyPr>
          <a:lstStyle/>
          <a:p>
            <a:r>
              <a:rPr lang="en-US" dirty="0"/>
              <a:t>Generated top 10 “good for you” and “bad for you” lists</a:t>
            </a:r>
          </a:p>
          <a:p>
            <a:endParaRPr lang="en-US" dirty="0"/>
          </a:p>
          <a:p>
            <a:r>
              <a:rPr lang="en-US" dirty="0"/>
              <a:t>Results are as expected, which indicates the analysis was performed admirably</a:t>
            </a:r>
          </a:p>
        </p:txBody>
      </p:sp>
      <p:pic>
        <p:nvPicPr>
          <p:cNvPr id="16" name="Picture 15">
            <a:extLst>
              <a:ext uri="{FF2B5EF4-FFF2-40B4-BE49-F238E27FC236}">
                <a16:creationId xmlns:a16="http://schemas.microsoft.com/office/drawing/2014/main" id="{862FF266-772E-4C31-A3FC-7F3D95AFA11D}"/>
              </a:ext>
            </a:extLst>
          </p:cNvPr>
          <p:cNvPicPr>
            <a:picLocks noChangeAspect="1"/>
          </p:cNvPicPr>
          <p:nvPr/>
        </p:nvPicPr>
        <p:blipFill>
          <a:blip r:embed="rId4"/>
          <a:stretch>
            <a:fillRect/>
          </a:stretch>
        </p:blipFill>
        <p:spPr>
          <a:xfrm>
            <a:off x="5167531" y="2079761"/>
            <a:ext cx="3238449" cy="2432038"/>
          </a:xfrm>
          <a:prstGeom prst="rect">
            <a:avLst/>
          </a:prstGeom>
          <a:ln>
            <a:solidFill>
              <a:schemeClr val="accent1"/>
            </a:solidFill>
          </a:ln>
        </p:spPr>
      </p:pic>
      <p:pic>
        <p:nvPicPr>
          <p:cNvPr id="17" name="Picture 16">
            <a:extLst>
              <a:ext uri="{FF2B5EF4-FFF2-40B4-BE49-F238E27FC236}">
                <a16:creationId xmlns:a16="http://schemas.microsoft.com/office/drawing/2014/main" id="{F510457B-6CA3-46AF-ADCB-2D6323FA0469}"/>
              </a:ext>
            </a:extLst>
          </p:cNvPr>
          <p:cNvPicPr>
            <a:picLocks noChangeAspect="1"/>
          </p:cNvPicPr>
          <p:nvPr/>
        </p:nvPicPr>
        <p:blipFill rotWithShape="1">
          <a:blip r:embed="rId5"/>
          <a:srcRect t="4040"/>
          <a:stretch/>
        </p:blipFill>
        <p:spPr>
          <a:xfrm>
            <a:off x="8672731" y="2079761"/>
            <a:ext cx="3238449" cy="2432038"/>
          </a:xfrm>
          <a:prstGeom prst="rect">
            <a:avLst/>
          </a:prstGeom>
          <a:ln>
            <a:solidFill>
              <a:schemeClr val="accent1"/>
            </a:solidFill>
          </a:ln>
        </p:spPr>
      </p:pic>
      <p:pic>
        <p:nvPicPr>
          <p:cNvPr id="18" name="Recorded Sound">
            <a:hlinkClick r:id="" action="ppaction://media"/>
            <a:extLst>
              <a:ext uri="{FF2B5EF4-FFF2-40B4-BE49-F238E27FC236}">
                <a16:creationId xmlns:a16="http://schemas.microsoft.com/office/drawing/2014/main" id="{F21BB10D-7FD9-41E7-8602-2EA0316813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0800" y="60325"/>
            <a:ext cx="609600" cy="609600"/>
          </a:xfrm>
          <a:prstGeom prst="rect">
            <a:avLst/>
          </a:prstGeom>
        </p:spPr>
      </p:pic>
    </p:spTree>
    <p:extLst>
      <p:ext uri="{BB962C8B-B14F-4D97-AF65-F5344CB8AC3E}">
        <p14:creationId xmlns:p14="http://schemas.microsoft.com/office/powerpoint/2010/main" val="425188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93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1A41E1-675D-4B74-9E16-EA9653E7D1B1}"/>
              </a:ext>
            </a:extLst>
          </p:cNvPr>
          <p:cNvSpPr>
            <a:spLocks noGrp="1"/>
          </p:cNvSpPr>
          <p:nvPr>
            <p:ph type="title"/>
          </p:nvPr>
        </p:nvSpPr>
        <p:spPr>
          <a:xfrm>
            <a:off x="1081358" y="-662444"/>
            <a:ext cx="11110642" cy="2740384"/>
          </a:xfrm>
        </p:spPr>
        <p:txBody>
          <a:bodyPr>
            <a:normAutofit/>
          </a:bodyPr>
          <a:lstStyle/>
          <a:p>
            <a:r>
              <a:rPr lang="en-US" sz="6600" b="1" dirty="0">
                <a:ln w="38100">
                  <a:solidFill>
                    <a:sysClr val="windowText" lastClr="000000"/>
                  </a:solidFill>
                </a:ln>
                <a:solidFill>
                  <a:schemeClr val="accent4">
                    <a:lumMod val="40000"/>
                    <a:lumOff val="60000"/>
                  </a:schemeClr>
                </a:solidFill>
                <a:effectLst>
                  <a:outerShdw blurRad="38100" dist="25400" dir="5400000" algn="ctr" rotWithShape="0">
                    <a:srgbClr val="6E747A">
                      <a:alpha val="43000"/>
                    </a:srgbClr>
                  </a:outerShdw>
                </a:effectLst>
                <a:latin typeface="Berlin Sans FB Demi" panose="020E0802020502020306" pitchFamily="34" charset="0"/>
              </a:rPr>
              <a:t>THANKS FOR YOUR TIME!</a:t>
            </a:r>
          </a:p>
        </p:txBody>
      </p:sp>
      <p:pic>
        <p:nvPicPr>
          <p:cNvPr id="5124" name="Picture 4" descr="I'm a Brit who just tried American kids' breakfast cereals ...">
            <a:extLst>
              <a:ext uri="{FF2B5EF4-FFF2-40B4-BE49-F238E27FC236}">
                <a16:creationId xmlns:a16="http://schemas.microsoft.com/office/drawing/2014/main" id="{94899E1E-073B-41B3-90C4-F1590591B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801"/>
            <a:ext cx="12192000" cy="570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a:xfrm>
            <a:off x="838201" y="1825625"/>
            <a:ext cx="5139906" cy="4351338"/>
          </a:xfrm>
        </p:spPr>
        <p:txBody>
          <a:bodyPr>
            <a:noAutofit/>
          </a:bodyPr>
          <a:lstStyle/>
          <a:p>
            <a:pPr marL="0" indent="0">
              <a:buNone/>
            </a:pPr>
            <a:r>
              <a:rPr lang="en-US" sz="2000" b="1" u="sng" dirty="0"/>
              <a:t>Hypothesis</a:t>
            </a:r>
          </a:p>
          <a:p>
            <a:pPr marL="0" indent="0">
              <a:buNone/>
            </a:pPr>
            <a:r>
              <a:rPr lang="en-US" sz="2000" dirty="0"/>
              <a:t>The assumption of most people is that cereal brands that are labeled as ‘healthy’ are actually not all that healthy. There are arguments that all cereal is unhealthy, despite the labeling.</a:t>
            </a:r>
          </a:p>
          <a:p>
            <a:pPr marL="0" indent="0">
              <a:buNone/>
            </a:pPr>
            <a:endParaRPr lang="en-US" sz="2000" b="1" u="sng" dirty="0"/>
          </a:p>
          <a:p>
            <a:pPr marL="0" indent="0">
              <a:buNone/>
            </a:pPr>
            <a:r>
              <a:rPr lang="en-US" sz="2000" b="1" u="sng" dirty="0"/>
              <a:t>Analysis</a:t>
            </a:r>
          </a:p>
          <a:p>
            <a:pPr marL="0" indent="0">
              <a:buNone/>
            </a:pPr>
            <a:r>
              <a:rPr lang="en-US" sz="2000" dirty="0"/>
              <a:t>The purpose behind this course project is to use exploratory data analysis, clustering techniques, and correlation analysis to determine the healthiness, or lack thereof, of different cereals.</a:t>
            </a:r>
          </a:p>
        </p:txBody>
      </p:sp>
      <p:pic>
        <p:nvPicPr>
          <p:cNvPr id="4098" name="Picture 2" descr="Dan the Pixar Fan: Finding Dory: Kellogg's Cereal">
            <a:extLst>
              <a:ext uri="{FF2B5EF4-FFF2-40B4-BE49-F238E27FC236}">
                <a16:creationId xmlns:a16="http://schemas.microsoft.com/office/drawing/2014/main" id="{5B837964-6A9F-4BE8-A649-9FD5B4674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479" y="1183255"/>
            <a:ext cx="4622321" cy="4622321"/>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580B3F0B-A4F4-4D50-9AB8-0E0D394755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161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EDA: Distribution of Calorie Content by Manufacturer</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r>
              <a:rPr lang="en-US" dirty="0"/>
              <a:t>The difference in the average value of individual features between the brands was not significant enough to indicate brand bias.</a:t>
            </a:r>
          </a:p>
          <a:p>
            <a:r>
              <a:rPr lang="en-US" dirty="0"/>
              <a:t>Graph of Calorie Content presented as an example.</a:t>
            </a:r>
          </a:p>
        </p:txBody>
      </p:sp>
      <p:pic>
        <p:nvPicPr>
          <p:cNvPr id="3" name="Picture 2">
            <a:extLst>
              <a:ext uri="{FF2B5EF4-FFF2-40B4-BE49-F238E27FC236}">
                <a16:creationId xmlns:a16="http://schemas.microsoft.com/office/drawing/2014/main" id="{70818BE5-76CB-46C6-9EEC-1FE9A0D3669C}"/>
              </a:ext>
            </a:extLst>
          </p:cNvPr>
          <p:cNvPicPr>
            <a:picLocks noChangeAspect="1"/>
          </p:cNvPicPr>
          <p:nvPr/>
        </p:nvPicPr>
        <p:blipFill>
          <a:blip r:embed="rId4"/>
          <a:stretch>
            <a:fillRect/>
          </a:stretch>
        </p:blipFill>
        <p:spPr>
          <a:xfrm>
            <a:off x="4780271" y="1957896"/>
            <a:ext cx="6592220" cy="4086795"/>
          </a:xfrm>
          <a:prstGeom prst="rect">
            <a:avLst/>
          </a:prstGeom>
        </p:spPr>
      </p:pic>
      <p:pic>
        <p:nvPicPr>
          <p:cNvPr id="4" name="Recorded Sound">
            <a:hlinkClick r:id="" action="ppaction://media"/>
            <a:extLst>
              <a:ext uri="{FF2B5EF4-FFF2-40B4-BE49-F238E27FC236}">
                <a16:creationId xmlns:a16="http://schemas.microsoft.com/office/drawing/2014/main" id="{903B4A5A-D441-40E6-8D86-387F3F4622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3931" y="167640"/>
            <a:ext cx="609600" cy="609600"/>
          </a:xfrm>
          <a:prstGeom prst="rect">
            <a:avLst/>
          </a:prstGeom>
        </p:spPr>
      </p:pic>
    </p:spTree>
    <p:extLst>
      <p:ext uri="{BB962C8B-B14F-4D97-AF65-F5344CB8AC3E}">
        <p14:creationId xmlns:p14="http://schemas.microsoft.com/office/powerpoint/2010/main" val="258245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5760720" cy="4351338"/>
          </a:xfrm>
        </p:spPr>
        <p:txBody>
          <a:bodyPr/>
          <a:lstStyle/>
          <a:p>
            <a:r>
              <a:rPr lang="en-US" dirty="0"/>
              <a:t>Graphs of other nutritional features</a:t>
            </a:r>
          </a:p>
        </p:txBody>
      </p:sp>
      <p:sp>
        <p:nvSpPr>
          <p:cNvPr id="11" name="Title 1">
            <a:extLst>
              <a:ext uri="{FF2B5EF4-FFF2-40B4-BE49-F238E27FC236}">
                <a16:creationId xmlns:a16="http://schemas.microsoft.com/office/drawing/2014/main" id="{69429110-0D3E-41A3-973B-6F0B5DD74E90}"/>
              </a:ext>
            </a:extLst>
          </p:cNvPr>
          <p:cNvSpPr>
            <a:spLocks noGrp="1"/>
          </p:cNvSpPr>
          <p:nvPr>
            <p:ph type="title"/>
          </p:nvPr>
        </p:nvSpPr>
        <p:spPr>
          <a:xfrm>
            <a:off x="856891" y="365125"/>
            <a:ext cx="10515600" cy="1325563"/>
          </a:xfrm>
        </p:spPr>
        <p:txBody>
          <a:bodyPr/>
          <a:lstStyle/>
          <a:p>
            <a:r>
              <a:rPr lang="en-US" dirty="0"/>
              <a:t>EDA: Additional Distributions of Nutritional Content by Manufacturer</a:t>
            </a:r>
          </a:p>
        </p:txBody>
      </p:sp>
      <p:pic>
        <p:nvPicPr>
          <p:cNvPr id="13" name="Picture 12">
            <a:extLst>
              <a:ext uri="{FF2B5EF4-FFF2-40B4-BE49-F238E27FC236}">
                <a16:creationId xmlns:a16="http://schemas.microsoft.com/office/drawing/2014/main" id="{5BBCF49F-AD6D-4C7E-BED8-E20D39D38EBB}"/>
              </a:ext>
            </a:extLst>
          </p:cNvPr>
          <p:cNvPicPr>
            <a:picLocks noChangeAspect="1"/>
          </p:cNvPicPr>
          <p:nvPr/>
        </p:nvPicPr>
        <p:blipFill rotWithShape="1">
          <a:blip r:embed="rId4"/>
          <a:srcRect l="35755" t="7668" r="14730"/>
          <a:stretch/>
        </p:blipFill>
        <p:spPr>
          <a:xfrm>
            <a:off x="3518029" y="2687656"/>
            <a:ext cx="1940205" cy="2818291"/>
          </a:xfrm>
          <a:prstGeom prst="rect">
            <a:avLst/>
          </a:prstGeom>
        </p:spPr>
      </p:pic>
      <p:pic>
        <p:nvPicPr>
          <p:cNvPr id="17" name="Picture 16">
            <a:extLst>
              <a:ext uri="{FF2B5EF4-FFF2-40B4-BE49-F238E27FC236}">
                <a16:creationId xmlns:a16="http://schemas.microsoft.com/office/drawing/2014/main" id="{CA7F952D-BE68-484E-B316-D5D95F93085B}"/>
              </a:ext>
            </a:extLst>
          </p:cNvPr>
          <p:cNvPicPr>
            <a:picLocks noChangeAspect="1"/>
          </p:cNvPicPr>
          <p:nvPr/>
        </p:nvPicPr>
        <p:blipFill rotWithShape="1">
          <a:blip r:embed="rId5"/>
          <a:srcRect l="2858" t="5893" r="31286"/>
          <a:stretch/>
        </p:blipFill>
        <p:spPr>
          <a:xfrm>
            <a:off x="315774" y="2647207"/>
            <a:ext cx="3202255" cy="2899190"/>
          </a:xfrm>
          <a:prstGeom prst="rect">
            <a:avLst/>
          </a:prstGeom>
        </p:spPr>
      </p:pic>
      <p:pic>
        <p:nvPicPr>
          <p:cNvPr id="20" name="Picture 19">
            <a:extLst>
              <a:ext uri="{FF2B5EF4-FFF2-40B4-BE49-F238E27FC236}">
                <a16:creationId xmlns:a16="http://schemas.microsoft.com/office/drawing/2014/main" id="{6B0C2BEB-A538-430E-B2F2-662D276C13D1}"/>
              </a:ext>
            </a:extLst>
          </p:cNvPr>
          <p:cNvPicPr>
            <a:picLocks noChangeAspect="1"/>
          </p:cNvPicPr>
          <p:nvPr/>
        </p:nvPicPr>
        <p:blipFill rotWithShape="1">
          <a:blip r:embed="rId6"/>
          <a:srcRect l="34122" t="6403" r="20775"/>
          <a:stretch/>
        </p:blipFill>
        <p:spPr>
          <a:xfrm>
            <a:off x="5487007" y="2655683"/>
            <a:ext cx="1879380" cy="2850264"/>
          </a:xfrm>
          <a:prstGeom prst="rect">
            <a:avLst/>
          </a:prstGeom>
        </p:spPr>
      </p:pic>
      <p:pic>
        <p:nvPicPr>
          <p:cNvPr id="23" name="Picture 22">
            <a:extLst>
              <a:ext uri="{FF2B5EF4-FFF2-40B4-BE49-F238E27FC236}">
                <a16:creationId xmlns:a16="http://schemas.microsoft.com/office/drawing/2014/main" id="{36E520D3-301A-4107-A6C5-D8ADD8B41076}"/>
              </a:ext>
            </a:extLst>
          </p:cNvPr>
          <p:cNvPicPr>
            <a:picLocks noChangeAspect="1"/>
          </p:cNvPicPr>
          <p:nvPr/>
        </p:nvPicPr>
        <p:blipFill rotWithShape="1">
          <a:blip r:embed="rId7"/>
          <a:srcRect l="36389" t="6403" r="18555"/>
          <a:stretch/>
        </p:blipFill>
        <p:spPr>
          <a:xfrm>
            <a:off x="7427211" y="2678531"/>
            <a:ext cx="1826259" cy="2850264"/>
          </a:xfrm>
          <a:prstGeom prst="rect">
            <a:avLst/>
          </a:prstGeom>
        </p:spPr>
      </p:pic>
      <p:pic>
        <p:nvPicPr>
          <p:cNvPr id="25" name="Picture 24">
            <a:extLst>
              <a:ext uri="{FF2B5EF4-FFF2-40B4-BE49-F238E27FC236}">
                <a16:creationId xmlns:a16="http://schemas.microsoft.com/office/drawing/2014/main" id="{BA280AF9-15F5-4B91-8588-3C908FFE5050}"/>
              </a:ext>
            </a:extLst>
          </p:cNvPr>
          <p:cNvPicPr>
            <a:picLocks noChangeAspect="1"/>
          </p:cNvPicPr>
          <p:nvPr/>
        </p:nvPicPr>
        <p:blipFill rotWithShape="1">
          <a:blip r:embed="rId8"/>
          <a:srcRect l="32177" t="5676" r="26454"/>
          <a:stretch/>
        </p:blipFill>
        <p:spPr>
          <a:xfrm>
            <a:off x="9346056" y="2665480"/>
            <a:ext cx="1879380" cy="2899190"/>
          </a:xfrm>
          <a:prstGeom prst="rect">
            <a:avLst/>
          </a:prstGeom>
        </p:spPr>
      </p:pic>
      <p:pic>
        <p:nvPicPr>
          <p:cNvPr id="2" name="Recorded Sound">
            <a:hlinkClick r:id="" action="ppaction://media"/>
            <a:extLst>
              <a:ext uri="{FF2B5EF4-FFF2-40B4-BE49-F238E27FC236}">
                <a16:creationId xmlns:a16="http://schemas.microsoft.com/office/drawing/2014/main" id="{ECC38E90-6846-4A89-8982-4DE0F46291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75720" y="106045"/>
            <a:ext cx="609600" cy="609600"/>
          </a:xfrm>
          <a:prstGeom prst="rect">
            <a:avLst/>
          </a:prstGeom>
        </p:spPr>
      </p:pic>
    </p:spTree>
    <p:extLst>
      <p:ext uri="{BB962C8B-B14F-4D97-AF65-F5344CB8AC3E}">
        <p14:creationId xmlns:p14="http://schemas.microsoft.com/office/powerpoint/2010/main" val="27419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3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EDA: Distribution of Calorie Content (per serving) by rating</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r>
              <a:rPr lang="en-US" dirty="0"/>
              <a:t>Replaced manufacturer with the rating in our analysis</a:t>
            </a:r>
          </a:p>
          <a:p>
            <a:r>
              <a:rPr lang="en-US" dirty="0"/>
              <a:t>This led to some significant insights</a:t>
            </a:r>
          </a:p>
        </p:txBody>
      </p:sp>
      <p:pic>
        <p:nvPicPr>
          <p:cNvPr id="5" name="Picture 4">
            <a:extLst>
              <a:ext uri="{FF2B5EF4-FFF2-40B4-BE49-F238E27FC236}">
                <a16:creationId xmlns:a16="http://schemas.microsoft.com/office/drawing/2014/main" id="{214C6F4D-ABEE-4CFE-910B-1749680F42E2}"/>
              </a:ext>
            </a:extLst>
          </p:cNvPr>
          <p:cNvPicPr>
            <a:picLocks noChangeAspect="1"/>
          </p:cNvPicPr>
          <p:nvPr/>
        </p:nvPicPr>
        <p:blipFill>
          <a:blip r:embed="rId4"/>
          <a:stretch>
            <a:fillRect/>
          </a:stretch>
        </p:blipFill>
        <p:spPr>
          <a:xfrm>
            <a:off x="5138406" y="1825625"/>
            <a:ext cx="6630325" cy="4058216"/>
          </a:xfrm>
          <a:prstGeom prst="rect">
            <a:avLst/>
          </a:prstGeom>
        </p:spPr>
      </p:pic>
      <p:pic>
        <p:nvPicPr>
          <p:cNvPr id="6" name="Recorded Sound">
            <a:hlinkClick r:id="" action="ppaction://media"/>
            <a:extLst>
              <a:ext uri="{FF2B5EF4-FFF2-40B4-BE49-F238E27FC236}">
                <a16:creationId xmlns:a16="http://schemas.microsoft.com/office/drawing/2014/main" id="{F9DF54DB-0C8D-479B-B2EA-A8EDDDF6A8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3931" y="60325"/>
            <a:ext cx="609600" cy="609600"/>
          </a:xfrm>
          <a:prstGeom prst="rect">
            <a:avLst/>
          </a:prstGeom>
        </p:spPr>
      </p:pic>
    </p:spTree>
    <p:extLst>
      <p:ext uri="{BB962C8B-B14F-4D97-AF65-F5344CB8AC3E}">
        <p14:creationId xmlns:p14="http://schemas.microsoft.com/office/powerpoint/2010/main" val="139066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2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normAutofit/>
          </a:bodyPr>
          <a:lstStyle/>
          <a:p>
            <a:r>
              <a:rPr lang="en-US" dirty="0"/>
              <a:t>EDA: Additional Distribution of Nutritional Content (per serving) by rating</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5304551" cy="3589960"/>
          </a:xfrm>
        </p:spPr>
        <p:txBody>
          <a:bodyPr/>
          <a:lstStyle/>
          <a:p>
            <a:r>
              <a:rPr lang="en-US" dirty="0"/>
              <a:t>Graphs of other nutritional features</a:t>
            </a:r>
          </a:p>
        </p:txBody>
      </p:sp>
      <p:pic>
        <p:nvPicPr>
          <p:cNvPr id="3" name="Picture 2">
            <a:extLst>
              <a:ext uri="{FF2B5EF4-FFF2-40B4-BE49-F238E27FC236}">
                <a16:creationId xmlns:a16="http://schemas.microsoft.com/office/drawing/2014/main" id="{65E9AD4A-248C-4703-BD82-50F94208D00D}"/>
              </a:ext>
            </a:extLst>
          </p:cNvPr>
          <p:cNvPicPr>
            <a:picLocks noChangeAspect="1"/>
          </p:cNvPicPr>
          <p:nvPr/>
        </p:nvPicPr>
        <p:blipFill>
          <a:blip r:embed="rId4"/>
          <a:stretch>
            <a:fillRect/>
          </a:stretch>
        </p:blipFill>
        <p:spPr>
          <a:xfrm>
            <a:off x="249222" y="2288825"/>
            <a:ext cx="3012175" cy="1768015"/>
          </a:xfrm>
          <a:prstGeom prst="rect">
            <a:avLst/>
          </a:prstGeom>
          <a:ln>
            <a:solidFill>
              <a:schemeClr val="accent1"/>
            </a:solidFill>
          </a:ln>
        </p:spPr>
      </p:pic>
      <p:pic>
        <p:nvPicPr>
          <p:cNvPr id="4" name="Picture 3">
            <a:extLst>
              <a:ext uri="{FF2B5EF4-FFF2-40B4-BE49-F238E27FC236}">
                <a16:creationId xmlns:a16="http://schemas.microsoft.com/office/drawing/2014/main" id="{D4472DDD-2B61-4BFB-AB20-C4B163ADD57F}"/>
              </a:ext>
            </a:extLst>
          </p:cNvPr>
          <p:cNvPicPr>
            <a:picLocks noChangeAspect="1"/>
          </p:cNvPicPr>
          <p:nvPr/>
        </p:nvPicPr>
        <p:blipFill>
          <a:blip r:embed="rId5"/>
          <a:stretch>
            <a:fillRect/>
          </a:stretch>
        </p:blipFill>
        <p:spPr>
          <a:xfrm>
            <a:off x="3322112" y="2289614"/>
            <a:ext cx="2802633" cy="1767226"/>
          </a:xfrm>
          <a:prstGeom prst="rect">
            <a:avLst/>
          </a:prstGeom>
          <a:ln>
            <a:solidFill>
              <a:schemeClr val="accent1"/>
            </a:solidFill>
          </a:ln>
        </p:spPr>
      </p:pic>
      <p:pic>
        <p:nvPicPr>
          <p:cNvPr id="7" name="Picture 6">
            <a:extLst>
              <a:ext uri="{FF2B5EF4-FFF2-40B4-BE49-F238E27FC236}">
                <a16:creationId xmlns:a16="http://schemas.microsoft.com/office/drawing/2014/main" id="{E248BE8F-EA39-4F58-B0B6-638A6ED6EEF3}"/>
              </a:ext>
            </a:extLst>
          </p:cNvPr>
          <p:cNvPicPr>
            <a:picLocks noChangeAspect="1"/>
          </p:cNvPicPr>
          <p:nvPr/>
        </p:nvPicPr>
        <p:blipFill rotWithShape="1">
          <a:blip r:embed="rId6"/>
          <a:srcRect l="3139" r="1"/>
          <a:stretch/>
        </p:blipFill>
        <p:spPr>
          <a:xfrm>
            <a:off x="6203466" y="2288824"/>
            <a:ext cx="2828826" cy="1768015"/>
          </a:xfrm>
          <a:prstGeom prst="rect">
            <a:avLst/>
          </a:prstGeom>
          <a:ln>
            <a:solidFill>
              <a:schemeClr val="accent1"/>
            </a:solidFill>
          </a:ln>
        </p:spPr>
      </p:pic>
      <p:pic>
        <p:nvPicPr>
          <p:cNvPr id="8" name="Picture 7">
            <a:extLst>
              <a:ext uri="{FF2B5EF4-FFF2-40B4-BE49-F238E27FC236}">
                <a16:creationId xmlns:a16="http://schemas.microsoft.com/office/drawing/2014/main" id="{F7518F86-3717-4E8E-A5BE-A035D00DAADD}"/>
              </a:ext>
            </a:extLst>
          </p:cNvPr>
          <p:cNvPicPr>
            <a:picLocks noChangeAspect="1"/>
          </p:cNvPicPr>
          <p:nvPr/>
        </p:nvPicPr>
        <p:blipFill rotWithShape="1">
          <a:blip r:embed="rId7"/>
          <a:srcRect l="3428"/>
          <a:stretch/>
        </p:blipFill>
        <p:spPr>
          <a:xfrm>
            <a:off x="9113951" y="2277313"/>
            <a:ext cx="2828827" cy="1768015"/>
          </a:xfrm>
          <a:prstGeom prst="rect">
            <a:avLst/>
          </a:prstGeom>
          <a:ln>
            <a:solidFill>
              <a:schemeClr val="accent1"/>
            </a:solidFill>
          </a:ln>
        </p:spPr>
      </p:pic>
      <p:pic>
        <p:nvPicPr>
          <p:cNvPr id="9" name="Picture 8">
            <a:extLst>
              <a:ext uri="{FF2B5EF4-FFF2-40B4-BE49-F238E27FC236}">
                <a16:creationId xmlns:a16="http://schemas.microsoft.com/office/drawing/2014/main" id="{B662AB74-5908-41EE-8A41-80B71431346E}"/>
              </a:ext>
            </a:extLst>
          </p:cNvPr>
          <p:cNvPicPr>
            <a:picLocks noChangeAspect="1"/>
          </p:cNvPicPr>
          <p:nvPr/>
        </p:nvPicPr>
        <p:blipFill>
          <a:blip r:embed="rId8"/>
          <a:stretch>
            <a:fillRect/>
          </a:stretch>
        </p:blipFill>
        <p:spPr>
          <a:xfrm>
            <a:off x="331735" y="4298312"/>
            <a:ext cx="2924866" cy="1750553"/>
          </a:xfrm>
          <a:prstGeom prst="rect">
            <a:avLst/>
          </a:prstGeom>
          <a:ln>
            <a:solidFill>
              <a:schemeClr val="accent1"/>
            </a:solidFill>
          </a:ln>
        </p:spPr>
      </p:pic>
      <p:pic>
        <p:nvPicPr>
          <p:cNvPr id="11" name="Picture 10">
            <a:extLst>
              <a:ext uri="{FF2B5EF4-FFF2-40B4-BE49-F238E27FC236}">
                <a16:creationId xmlns:a16="http://schemas.microsoft.com/office/drawing/2014/main" id="{9009E293-25F9-4B93-99F6-1458288E0D44}"/>
              </a:ext>
            </a:extLst>
          </p:cNvPr>
          <p:cNvPicPr>
            <a:picLocks noChangeAspect="1"/>
          </p:cNvPicPr>
          <p:nvPr/>
        </p:nvPicPr>
        <p:blipFill>
          <a:blip r:embed="rId9"/>
          <a:stretch>
            <a:fillRect/>
          </a:stretch>
        </p:blipFill>
        <p:spPr>
          <a:xfrm>
            <a:off x="3333811" y="4298312"/>
            <a:ext cx="2828826" cy="1754920"/>
          </a:xfrm>
          <a:prstGeom prst="rect">
            <a:avLst/>
          </a:prstGeom>
          <a:ln>
            <a:solidFill>
              <a:schemeClr val="accent1"/>
            </a:solidFill>
          </a:ln>
        </p:spPr>
      </p:pic>
      <p:pic>
        <p:nvPicPr>
          <p:cNvPr id="12" name="Picture 11">
            <a:extLst>
              <a:ext uri="{FF2B5EF4-FFF2-40B4-BE49-F238E27FC236}">
                <a16:creationId xmlns:a16="http://schemas.microsoft.com/office/drawing/2014/main" id="{7A29E695-20B1-429C-AFAC-A254E360CB04}"/>
              </a:ext>
            </a:extLst>
          </p:cNvPr>
          <p:cNvPicPr>
            <a:picLocks noChangeAspect="1"/>
          </p:cNvPicPr>
          <p:nvPr/>
        </p:nvPicPr>
        <p:blipFill rotWithShape="1">
          <a:blip r:embed="rId10"/>
          <a:srcRect l="6748"/>
          <a:stretch/>
        </p:blipFill>
        <p:spPr>
          <a:xfrm>
            <a:off x="6254361" y="4297546"/>
            <a:ext cx="2800789" cy="1781112"/>
          </a:xfrm>
          <a:prstGeom prst="rect">
            <a:avLst/>
          </a:prstGeom>
          <a:ln>
            <a:solidFill>
              <a:schemeClr val="accent1"/>
            </a:solidFill>
          </a:ln>
        </p:spPr>
      </p:pic>
      <p:pic>
        <p:nvPicPr>
          <p:cNvPr id="13" name="Recorded Sound">
            <a:hlinkClick r:id="" action="ppaction://media"/>
            <a:extLst>
              <a:ext uri="{FF2B5EF4-FFF2-40B4-BE49-F238E27FC236}">
                <a16:creationId xmlns:a16="http://schemas.microsoft.com/office/drawing/2014/main" id="{34C47F03-D75A-42F2-A0EC-AEFE4FDCC51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72491" y="60325"/>
            <a:ext cx="609600" cy="609600"/>
          </a:xfrm>
          <a:prstGeom prst="rect">
            <a:avLst/>
          </a:prstGeom>
        </p:spPr>
      </p:pic>
    </p:spTree>
    <p:extLst>
      <p:ext uri="{BB962C8B-B14F-4D97-AF65-F5344CB8AC3E}">
        <p14:creationId xmlns:p14="http://schemas.microsoft.com/office/powerpoint/2010/main" val="324048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277A-58F2-48EF-837A-95ABEA889E8E}"/>
              </a:ext>
            </a:extLst>
          </p:cNvPr>
          <p:cNvSpPr>
            <a:spLocks noGrp="1"/>
          </p:cNvSpPr>
          <p:nvPr>
            <p:ph type="title"/>
          </p:nvPr>
        </p:nvSpPr>
        <p:spPr/>
        <p:txBody>
          <a:bodyPr/>
          <a:lstStyle/>
          <a:p>
            <a:r>
              <a:rPr lang="en-US" dirty="0"/>
              <a:t>Regression Feature Selection</a:t>
            </a:r>
          </a:p>
        </p:txBody>
      </p:sp>
      <p:sp>
        <p:nvSpPr>
          <p:cNvPr id="3" name="Content Placeholder 2">
            <a:extLst>
              <a:ext uri="{FF2B5EF4-FFF2-40B4-BE49-F238E27FC236}">
                <a16:creationId xmlns:a16="http://schemas.microsoft.com/office/drawing/2014/main" id="{40EB23FD-484B-4B61-908F-BAF414002DDF}"/>
              </a:ext>
            </a:extLst>
          </p:cNvPr>
          <p:cNvSpPr>
            <a:spLocks noGrp="1"/>
          </p:cNvSpPr>
          <p:nvPr>
            <p:ph sz="half" idx="1"/>
          </p:nvPr>
        </p:nvSpPr>
        <p:spPr/>
        <p:txBody>
          <a:bodyPr/>
          <a:lstStyle/>
          <a:p>
            <a:r>
              <a:rPr lang="en-US" dirty="0"/>
              <a:t>Feature Selection Methods</a:t>
            </a:r>
          </a:p>
          <a:p>
            <a:pPr lvl="1"/>
            <a:r>
              <a:rPr lang="en-US" dirty="0"/>
              <a:t>Correlation Heatmap</a:t>
            </a:r>
          </a:p>
          <a:p>
            <a:pPr lvl="1"/>
            <a:r>
              <a:rPr lang="en-US" dirty="0"/>
              <a:t>Recursive Feature Elimination</a:t>
            </a:r>
          </a:p>
          <a:p>
            <a:r>
              <a:rPr lang="en-US" dirty="0"/>
              <a:t>Removed features</a:t>
            </a:r>
          </a:p>
          <a:p>
            <a:pPr lvl="1"/>
            <a:r>
              <a:rPr lang="en-US" dirty="0"/>
              <a:t>Manufacturer</a:t>
            </a:r>
          </a:p>
          <a:p>
            <a:pPr lvl="1"/>
            <a:r>
              <a:rPr lang="en-US" dirty="0"/>
              <a:t>Type</a:t>
            </a:r>
          </a:p>
          <a:p>
            <a:pPr lvl="1"/>
            <a:r>
              <a:rPr lang="en-US" dirty="0"/>
              <a:t>Potassium</a:t>
            </a:r>
          </a:p>
          <a:p>
            <a:pPr lvl="1"/>
            <a:r>
              <a:rPr lang="en-US" dirty="0"/>
              <a:t>Vitamins</a:t>
            </a:r>
          </a:p>
        </p:txBody>
      </p:sp>
      <p:pic>
        <p:nvPicPr>
          <p:cNvPr id="5" name="Content Placeholder 4">
            <a:extLst>
              <a:ext uri="{FF2B5EF4-FFF2-40B4-BE49-F238E27FC236}">
                <a16:creationId xmlns:a16="http://schemas.microsoft.com/office/drawing/2014/main" id="{88FAA545-7D85-4CF3-8E8B-C64EB4D5ECB0}"/>
              </a:ext>
            </a:extLst>
          </p:cNvPr>
          <p:cNvPicPr>
            <a:picLocks noGrp="1" noChangeAspect="1"/>
          </p:cNvPicPr>
          <p:nvPr>
            <p:ph sz="half" idx="2"/>
          </p:nvPr>
        </p:nvPicPr>
        <p:blipFill>
          <a:blip r:embed="rId4"/>
          <a:stretch>
            <a:fillRect/>
          </a:stretch>
        </p:blipFill>
        <p:spPr>
          <a:xfrm>
            <a:off x="6848475" y="2596356"/>
            <a:ext cx="3829050" cy="2809875"/>
          </a:xfrm>
          <a:prstGeom prst="rect">
            <a:avLst/>
          </a:prstGeom>
        </p:spPr>
      </p:pic>
      <p:pic>
        <p:nvPicPr>
          <p:cNvPr id="6" name="Regression Feature Selection">
            <a:hlinkClick r:id="" action="ppaction://media"/>
            <a:extLst>
              <a:ext uri="{FF2B5EF4-FFF2-40B4-BE49-F238E27FC236}">
                <a16:creationId xmlns:a16="http://schemas.microsoft.com/office/drawing/2014/main" id="{1B981EBD-9B3C-4C77-B157-FC52959C6F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7811" y="230188"/>
            <a:ext cx="406400" cy="406400"/>
          </a:xfrm>
          <a:prstGeom prst="rect">
            <a:avLst/>
          </a:prstGeom>
        </p:spPr>
      </p:pic>
    </p:spTree>
    <p:extLst>
      <p:ext uri="{BB962C8B-B14F-4D97-AF65-F5344CB8AC3E}">
        <p14:creationId xmlns:p14="http://schemas.microsoft.com/office/powerpoint/2010/main" val="204426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5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6C3B-811E-4A90-BF7E-3BFA4C084D4F}"/>
              </a:ext>
            </a:extLst>
          </p:cNvPr>
          <p:cNvSpPr>
            <a:spLocks noGrp="1"/>
          </p:cNvSpPr>
          <p:nvPr>
            <p:ph type="title"/>
          </p:nvPr>
        </p:nvSpPr>
        <p:spPr/>
        <p:txBody>
          <a:bodyPr/>
          <a:lstStyle/>
          <a:p>
            <a:r>
              <a:rPr lang="en-US" dirty="0"/>
              <a:t>Regression Features</a:t>
            </a:r>
          </a:p>
        </p:txBody>
      </p:sp>
      <p:pic>
        <p:nvPicPr>
          <p:cNvPr id="1026" name="Picture 2">
            <a:extLst>
              <a:ext uri="{FF2B5EF4-FFF2-40B4-BE49-F238E27FC236}">
                <a16:creationId xmlns:a16="http://schemas.microsoft.com/office/drawing/2014/main" id="{3BA569F6-DE58-4644-8705-3B8D91B309F4}"/>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68487" y="1825625"/>
            <a:ext cx="438902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4AF5002-273E-45B8-87C0-43C29D300FD8}"/>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838200" y="2280909"/>
            <a:ext cx="5181600" cy="3440769"/>
          </a:xfrm>
          <a:prstGeom prst="rect">
            <a:avLst/>
          </a:prstGeom>
          <a:noFill/>
          <a:extLst>
            <a:ext uri="{909E8E84-426E-40DD-AFC4-6F175D3DCCD1}">
              <a14:hiddenFill xmlns:a14="http://schemas.microsoft.com/office/drawing/2010/main">
                <a:solidFill>
                  <a:srgbClr val="FFFFFF"/>
                </a:solidFill>
              </a14:hiddenFill>
            </a:ext>
          </a:extLst>
        </p:spPr>
      </p:pic>
      <p:pic>
        <p:nvPicPr>
          <p:cNvPr id="8" name="Regression Features">
            <a:hlinkClick r:id="" action="ppaction://media"/>
            <a:extLst>
              <a:ext uri="{FF2B5EF4-FFF2-40B4-BE49-F238E27FC236}">
                <a16:creationId xmlns:a16="http://schemas.microsoft.com/office/drawing/2014/main" id="{D7DFD23F-EDE5-4E5F-A18A-AE918F7A69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365125"/>
            <a:ext cx="406400" cy="406400"/>
          </a:xfrm>
          <a:prstGeom prst="rect">
            <a:avLst/>
          </a:prstGeom>
        </p:spPr>
      </p:pic>
    </p:spTree>
    <p:extLst>
      <p:ext uri="{BB962C8B-B14F-4D97-AF65-F5344CB8AC3E}">
        <p14:creationId xmlns:p14="http://schemas.microsoft.com/office/powerpoint/2010/main" val="300556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FF91-78A0-4615-B284-2BEFF8169319}"/>
              </a:ext>
            </a:extLst>
          </p:cNvPr>
          <p:cNvSpPr>
            <a:spLocks noGrp="1"/>
          </p:cNvSpPr>
          <p:nvPr>
            <p:ph type="title"/>
          </p:nvPr>
        </p:nvSpPr>
        <p:spPr/>
        <p:txBody>
          <a:bodyPr/>
          <a:lstStyle/>
          <a:p>
            <a:r>
              <a:rPr lang="en-US" dirty="0"/>
              <a:t>Regression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718C6-95BA-40C1-B93D-86C9CC5897AC}"/>
                  </a:ext>
                </a:extLst>
              </p:cNvPr>
              <p:cNvSpPr>
                <a:spLocks noGrp="1"/>
              </p:cNvSpPr>
              <p:nvPr>
                <p:ph sz="half" idx="1"/>
              </p:nvPr>
            </p:nvSpPr>
            <p:spPr/>
            <p:txBody>
              <a:bodyPr/>
              <a:lstStyle/>
              <a:p>
                <a:pPr marL="228600" lvl="1">
                  <a:spcBef>
                    <a:spcPts val="1000"/>
                  </a:spcBef>
                </a:pPr>
                <a:r>
                  <a:rPr lang="en-US" sz="2800" dirty="0"/>
                  <a:t>Results</a:t>
                </a:r>
              </a:p>
              <a:p>
                <a:pPr lvl="1"/>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𝑅</m:t>
                        </m:r>
                      </m:e>
                      <m:sup>
                        <m:r>
                          <a:rPr lang="en-US" b="0" i="1" dirty="0" smtClean="0">
                            <a:latin typeface="Cambria Math" panose="02040503050406030204" pitchFamily="18" charset="0"/>
                          </a:rPr>
                          <m:t>2</m:t>
                        </m:r>
                      </m:sup>
                    </m:sSup>
                  </m:oMath>
                </a14:m>
                <a:r>
                  <a:rPr lang="en-US" dirty="0"/>
                  <a:t> of 0.99</a:t>
                </a:r>
              </a:p>
              <a:p>
                <a:pPr lvl="1"/>
                <a:r>
                  <a:rPr lang="en-US" dirty="0"/>
                  <a:t>Mean Absolute Error: 1.005</a:t>
                </a:r>
              </a:p>
              <a:p>
                <a:pPr lvl="1"/>
                <a:r>
                  <a:rPr lang="en-US" dirty="0"/>
                  <a:t>Mean Squared Error: 1.677</a:t>
                </a:r>
              </a:p>
              <a:p>
                <a:pPr lvl="1"/>
                <a:r>
                  <a:rPr lang="en-US" dirty="0"/>
                  <a:t>Root Mean Squared Error: 1.295</a:t>
                </a:r>
              </a:p>
              <a:p>
                <a:pPr marL="228600" lvl="1">
                  <a:spcBef>
                    <a:spcPts val="1000"/>
                  </a:spcBef>
                </a:pPr>
                <a:r>
                  <a:rPr lang="en-US" sz="2800" dirty="0"/>
                  <a:t>Interpretation</a:t>
                </a:r>
              </a:p>
              <a:p>
                <a:pPr marL="685800" lvl="2">
                  <a:spcBef>
                    <a:spcPts val="1000"/>
                  </a:spcBef>
                </a:pPr>
                <a:r>
                  <a:rPr lang="en-US" sz="2400" dirty="0"/>
                  <a:t>Focus on fiber and calories</a:t>
                </a:r>
              </a:p>
              <a:p>
                <a:pPr marL="685800" lvl="2">
                  <a:spcBef>
                    <a:spcPts val="1000"/>
                  </a:spcBef>
                </a:pPr>
                <a:r>
                  <a:rPr lang="en-US" sz="2400" dirty="0"/>
                  <a:t>Healthier cereal results in higher rating</a:t>
                </a:r>
              </a:p>
            </p:txBody>
          </p:sp>
        </mc:Choice>
        <mc:Fallback xmlns="">
          <p:sp>
            <p:nvSpPr>
              <p:cNvPr id="3" name="Content Placeholder 2">
                <a:extLst>
                  <a:ext uri="{FF2B5EF4-FFF2-40B4-BE49-F238E27FC236}">
                    <a16:creationId xmlns:a16="http://schemas.microsoft.com/office/drawing/2014/main" id="{FCA718C6-95BA-40C1-B93D-86C9CC5897AC}"/>
                  </a:ext>
                </a:extLst>
              </p:cNvPr>
              <p:cNvSpPr>
                <a:spLocks noGrp="1" noRot="1" noChangeAspect="1" noMove="1" noResize="1" noEditPoints="1" noAdjustHandles="1" noChangeArrowheads="1" noChangeShapeType="1" noTextEdit="1"/>
              </p:cNvSpPr>
              <p:nvPr>
                <p:ph sz="half" idx="1"/>
              </p:nvPr>
            </p:nvSpPr>
            <p:spPr>
              <a:blipFill>
                <a:blip r:embed="rId4"/>
                <a:stretch>
                  <a:fillRect l="-2118" t="-2241"/>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3E0E57B5-A4EA-4FA0-B00C-02A2F312D5E0}"/>
              </a:ext>
            </a:extLst>
          </p:cNvPr>
          <p:cNvPicPr>
            <a:picLocks noGrp="1" noChangeAspect="1"/>
          </p:cNvPicPr>
          <p:nvPr>
            <p:ph sz="half" idx="2"/>
          </p:nvPr>
        </p:nvPicPr>
        <p:blipFill>
          <a:blip r:embed="rId5"/>
          <a:stretch>
            <a:fillRect/>
          </a:stretch>
        </p:blipFill>
        <p:spPr>
          <a:xfrm>
            <a:off x="8197516" y="2296389"/>
            <a:ext cx="2157662" cy="3139771"/>
          </a:xfrm>
          <a:prstGeom prst="rect">
            <a:avLst/>
          </a:prstGeom>
        </p:spPr>
      </p:pic>
      <p:pic>
        <p:nvPicPr>
          <p:cNvPr id="6" name="Regression Results">
            <a:hlinkClick r:id="" action="ppaction://media"/>
            <a:extLst>
              <a:ext uri="{FF2B5EF4-FFF2-40B4-BE49-F238E27FC236}">
                <a16:creationId xmlns:a16="http://schemas.microsoft.com/office/drawing/2014/main" id="{5C28EED0-ED15-4AC0-BF2E-F75F28CBAA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230188"/>
            <a:ext cx="406400" cy="406400"/>
          </a:xfrm>
          <a:prstGeom prst="rect">
            <a:avLst/>
          </a:prstGeom>
        </p:spPr>
      </p:pic>
    </p:spTree>
    <p:extLst>
      <p:ext uri="{BB962C8B-B14F-4D97-AF65-F5344CB8AC3E}">
        <p14:creationId xmlns:p14="http://schemas.microsoft.com/office/powerpoint/2010/main" val="346130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3503</TotalTime>
  <Words>383</Words>
  <Application>Microsoft Office PowerPoint</Application>
  <PresentationFormat>Widescreen</PresentationFormat>
  <Paragraphs>61</Paragraphs>
  <Slides>16</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Berlin Sans FB Demi</vt:lpstr>
      <vt:lpstr>Calibri</vt:lpstr>
      <vt:lpstr>Calibri Light</vt:lpstr>
      <vt:lpstr>Cambria Math</vt:lpstr>
      <vt:lpstr>Office Theme</vt:lpstr>
      <vt:lpstr>Cereal Analysis and Clustering</vt:lpstr>
      <vt:lpstr>Project Goal</vt:lpstr>
      <vt:lpstr>EDA: Distribution of Calorie Content by Manufacturer</vt:lpstr>
      <vt:lpstr>EDA: Additional Distributions of Nutritional Content by Manufacturer</vt:lpstr>
      <vt:lpstr>EDA: Distribution of Calorie Content (per serving) by rating</vt:lpstr>
      <vt:lpstr>EDA: Additional Distribution of Nutritional Content (per serving) by rating</vt:lpstr>
      <vt:lpstr>Regression Feature Selection</vt:lpstr>
      <vt:lpstr>Regression Features</vt:lpstr>
      <vt:lpstr>Regression Results</vt:lpstr>
      <vt:lpstr>Principal Component Analysis</vt:lpstr>
      <vt:lpstr>K-Means: Elbow Test</vt:lpstr>
      <vt:lpstr>K-Means: Bar Graph of Clusters</vt:lpstr>
      <vt:lpstr>K-Means: Scatterplot of Clusters (based on Calories)</vt:lpstr>
      <vt:lpstr>K-Means: Additional Scatterplots of Clusters</vt:lpstr>
      <vt:lpstr>Results: Top 10 Lists</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Taylor Anderson</cp:lastModifiedBy>
  <cp:revision>88</cp:revision>
  <dcterms:created xsi:type="dcterms:W3CDTF">2020-02-05T02:03:50Z</dcterms:created>
  <dcterms:modified xsi:type="dcterms:W3CDTF">2020-08-29T23:01:16Z</dcterms:modified>
</cp:coreProperties>
</file>